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7" r:id="rId2"/>
    <p:sldId id="265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66" r:id="rId12"/>
    <p:sldId id="267" r:id="rId13"/>
    <p:sldId id="268" r:id="rId14"/>
    <p:sldId id="263" r:id="rId15"/>
    <p:sldId id="279" r:id="rId16"/>
    <p:sldId id="280" r:id="rId17"/>
    <p:sldId id="281" r:id="rId18"/>
    <p:sldId id="283" r:id="rId19"/>
    <p:sldId id="282" r:id="rId20"/>
    <p:sldId id="284" r:id="rId21"/>
    <p:sldId id="278" r:id="rId22"/>
    <p:sldId id="285" r:id="rId23"/>
    <p:sldId id="264" r:id="rId24"/>
    <p:sldId id="286" r:id="rId25"/>
    <p:sldId id="258" r:id="rId26"/>
    <p:sldId id="259" r:id="rId27"/>
    <p:sldId id="260" r:id="rId28"/>
    <p:sldId id="296" r:id="rId29"/>
    <p:sldId id="262" r:id="rId30"/>
    <p:sldId id="297" r:id="rId31"/>
    <p:sldId id="299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7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7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2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9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0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7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7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3D8B-BD6B-514D-B7CB-B4603C1F62EB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B8EC5-4671-9444-AE34-EB5CD6A04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59" y="1153473"/>
            <a:ext cx="9016779" cy="14700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ill Sans Light"/>
                <a:cs typeface="Gill Sans Light"/>
              </a:rPr>
              <a:t>Fire - climate interactions in a warming world</a:t>
            </a:r>
            <a:br>
              <a:rPr lang="en-US" sz="4000" dirty="0">
                <a:latin typeface="Gill Sans Light"/>
                <a:cs typeface="Gill Sans Light"/>
              </a:rPr>
            </a:br>
            <a:r>
              <a:rPr lang="en-US" sz="2800" dirty="0">
                <a:latin typeface="Gill Sans Light"/>
                <a:cs typeface="Gill Sans Light"/>
              </a:rPr>
              <a:t>The extreme 2019 fire year in perspective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270" y="3308170"/>
            <a:ext cx="8953168" cy="17526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ill Sans Light"/>
                <a:cs typeface="Gill Sans Light"/>
              </a:rPr>
              <a:t>The GFED team:</a:t>
            </a:r>
          </a:p>
          <a:p>
            <a:r>
              <a:rPr lang="en-US" sz="2000" dirty="0">
                <a:latin typeface="Gill Sans Light"/>
                <a:cs typeface="Gill Sans Light"/>
              </a:rPr>
              <a:t>Guido van der Werf (VU),   James </a:t>
            </a:r>
            <a:r>
              <a:rPr lang="en-US" sz="2000" dirty="0" err="1">
                <a:latin typeface="Gill Sans Light"/>
                <a:cs typeface="Gill Sans Light"/>
              </a:rPr>
              <a:t>Randerson</a:t>
            </a:r>
            <a:r>
              <a:rPr lang="en-US" sz="2000" dirty="0">
                <a:latin typeface="Gill Sans Light"/>
                <a:cs typeface="Gill Sans Light"/>
              </a:rPr>
              <a:t> (UCI),   Louis Giglio (UMD),             Dave van Wees (VU),   Niels </a:t>
            </a:r>
            <a:r>
              <a:rPr lang="en-US" sz="2000" dirty="0" err="1">
                <a:latin typeface="Gill Sans Light"/>
                <a:cs typeface="Gill Sans Light"/>
              </a:rPr>
              <a:t>Andela</a:t>
            </a:r>
            <a:r>
              <a:rPr lang="en-US" sz="2000" dirty="0">
                <a:latin typeface="Gill Sans Light"/>
                <a:cs typeface="Gill Sans Light"/>
              </a:rPr>
              <a:t> (NASA),   Sander </a:t>
            </a:r>
            <a:r>
              <a:rPr lang="en-US" sz="2000" dirty="0" err="1">
                <a:latin typeface="Gill Sans Light"/>
                <a:cs typeface="Gill Sans Light"/>
              </a:rPr>
              <a:t>Veraverbeke</a:t>
            </a:r>
            <a:r>
              <a:rPr lang="en-US" sz="2000" dirty="0">
                <a:latin typeface="Gill Sans Light"/>
                <a:cs typeface="Gill Sans Light"/>
              </a:rPr>
              <a:t> (VU),           Douglas Morton (NASA),   Joanne Hall (UMD),    Yang Chen (UCI)</a:t>
            </a:r>
          </a:p>
        </p:txBody>
      </p:sp>
      <p:pic>
        <p:nvPicPr>
          <p:cNvPr id="8" name="Picture 7" descr="27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" y="5741712"/>
            <a:ext cx="2419121" cy="1078301"/>
          </a:xfrm>
          <a:prstGeom prst="rect">
            <a:avLst/>
          </a:prstGeom>
        </p:spPr>
      </p:pic>
      <p:pic>
        <p:nvPicPr>
          <p:cNvPr id="9" name="Picture 8" descr="1200px-NASA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91" y="5877519"/>
            <a:ext cx="1239061" cy="1036681"/>
          </a:xfrm>
          <a:prstGeom prst="rect">
            <a:avLst/>
          </a:prstGeom>
        </p:spPr>
      </p:pic>
      <p:pic>
        <p:nvPicPr>
          <p:cNvPr id="10" name="Picture 9" descr="1200px-University_of_California,_Irvine_seal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29" y="5907819"/>
            <a:ext cx="912194" cy="912194"/>
          </a:xfrm>
          <a:prstGeom prst="rect">
            <a:avLst/>
          </a:prstGeom>
        </p:spPr>
      </p:pic>
      <p:pic>
        <p:nvPicPr>
          <p:cNvPr id="11" name="Picture 10" descr="VUlogo_NL_Wit_HR_RGB_tcm289-20137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00" y="5804804"/>
            <a:ext cx="3538900" cy="10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50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3CFC29-46C4-464A-B2C5-0827DEA6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736D0-217F-7E4A-A06F-C6F667D77AE0}"/>
              </a:ext>
            </a:extLst>
          </p:cNvPr>
          <p:cNvSpPr txBox="1"/>
          <p:nvPr/>
        </p:nvSpPr>
        <p:spPr>
          <a:xfrm>
            <a:off x="244409" y="5806590"/>
            <a:ext cx="8655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Burned area characterization has improved over past decade, wall-to-wall burned area based on moderate resolution satellite data will become available in coming years</a:t>
            </a:r>
          </a:p>
          <a:p>
            <a:endParaRPr lang="en-US" sz="1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Refs: Giglio et al. (2013, JGR-B),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Randerson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 (2012, JGR-B), Giglio et al. (2018, RSE),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Roteta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 (2019, RSE)</a:t>
            </a:r>
          </a:p>
        </p:txBody>
      </p:sp>
    </p:spTree>
    <p:extLst>
      <p:ext uri="{BB962C8B-B14F-4D97-AF65-F5344CB8AC3E}">
        <p14:creationId xmlns:p14="http://schemas.microsoft.com/office/powerpoint/2010/main" val="395141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D791A8-6669-0A4E-9544-0F3464F80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DF771-A8B4-8449-9901-7D360A6F9FE5}"/>
              </a:ext>
            </a:extLst>
          </p:cNvPr>
          <p:cNvSpPr txBox="1"/>
          <p:nvPr/>
        </p:nvSpPr>
        <p:spPr>
          <a:xfrm>
            <a:off x="244409" y="5329512"/>
            <a:ext cx="865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Based on satellite derived vegetation parameters and biogeochemical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Based on GFED data described in Van der Werf et al. (2017, ACPD)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Fuel consumption patterns are the inverse of burned area patterns</a:t>
            </a:r>
          </a:p>
        </p:txBody>
      </p:sp>
    </p:spTree>
    <p:extLst>
      <p:ext uri="{BB962C8B-B14F-4D97-AF65-F5344CB8AC3E}">
        <p14:creationId xmlns:p14="http://schemas.microsoft.com/office/powerpoint/2010/main" val="1438991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595AB9-63C4-A246-8178-78BA822A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3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A9DDE-C1BD-2349-A20F-1A6723BDC702}"/>
              </a:ext>
            </a:extLst>
          </p:cNvPr>
          <p:cNvSpPr txBox="1"/>
          <p:nvPr/>
        </p:nvSpPr>
        <p:spPr>
          <a:xfrm>
            <a:off x="244409" y="5329512"/>
            <a:ext cx="865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Burned area x Fuel consumption = Fire carbon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Based on GFED data described in Van der Werf et al. (2017, ACPD)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More important role of forests compared to burned area maps</a:t>
            </a:r>
          </a:p>
        </p:txBody>
      </p:sp>
    </p:spTree>
    <p:extLst>
      <p:ext uri="{BB962C8B-B14F-4D97-AF65-F5344CB8AC3E}">
        <p14:creationId xmlns:p14="http://schemas.microsoft.com/office/powerpoint/2010/main" val="1295121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FFB65-177A-4044-A5DD-15EC440C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51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1837D-5141-984E-AA4C-29A56343B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62DD66-44B3-CF47-88CE-8223210D6F4A}"/>
              </a:ext>
            </a:extLst>
          </p:cNvPr>
          <p:cNvSpPr/>
          <p:nvPr/>
        </p:nvSpPr>
        <p:spPr>
          <a:xfrm>
            <a:off x="4277802" y="1860605"/>
            <a:ext cx="1486894" cy="6122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DCD145-E3DC-D740-8B6F-DCA4AC04E7DD}"/>
              </a:ext>
            </a:extLst>
          </p:cNvPr>
          <p:cNvSpPr/>
          <p:nvPr/>
        </p:nvSpPr>
        <p:spPr>
          <a:xfrm>
            <a:off x="3140764" y="2313830"/>
            <a:ext cx="469127" cy="4810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EDB340-D272-4540-9E6F-100F5CF9D1F3}"/>
              </a:ext>
            </a:extLst>
          </p:cNvPr>
          <p:cNvSpPr/>
          <p:nvPr/>
        </p:nvSpPr>
        <p:spPr>
          <a:xfrm>
            <a:off x="6958717" y="406842"/>
            <a:ext cx="1486894" cy="6122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1BA583-3B04-454C-B7AB-183B320640DC}"/>
              </a:ext>
            </a:extLst>
          </p:cNvPr>
          <p:cNvSpPr/>
          <p:nvPr/>
        </p:nvSpPr>
        <p:spPr>
          <a:xfrm>
            <a:off x="2814761" y="2366564"/>
            <a:ext cx="481054" cy="5009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613993-5581-A94E-9A68-DBFCF03B1065}"/>
              </a:ext>
            </a:extLst>
          </p:cNvPr>
          <p:cNvSpPr/>
          <p:nvPr/>
        </p:nvSpPr>
        <p:spPr>
          <a:xfrm>
            <a:off x="6967993" y="2272473"/>
            <a:ext cx="734171" cy="344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DDD3C0-35FF-A54A-8EA5-EDBD5BDBB17D}"/>
              </a:ext>
            </a:extLst>
          </p:cNvPr>
          <p:cNvSpPr/>
          <p:nvPr/>
        </p:nvSpPr>
        <p:spPr>
          <a:xfrm>
            <a:off x="8142136" y="2867497"/>
            <a:ext cx="365760" cy="480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1497A-5BE4-EF4A-83E7-730DC902E277}"/>
              </a:ext>
            </a:extLst>
          </p:cNvPr>
          <p:cNvSpPr txBox="1"/>
          <p:nvPr/>
        </p:nvSpPr>
        <p:spPr>
          <a:xfrm>
            <a:off x="244409" y="5329512"/>
            <a:ext cx="865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More </a:t>
            </a:r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area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with negative anomalies than with positive anomalies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However, most of the negative anomalies are in areas with low fuel consumption while positive anomalies are in forested landscapes with higher fuel consumption</a:t>
            </a:r>
          </a:p>
        </p:txBody>
      </p:sp>
    </p:spTree>
    <p:extLst>
      <p:ext uri="{BB962C8B-B14F-4D97-AF65-F5344CB8AC3E}">
        <p14:creationId xmlns:p14="http://schemas.microsoft.com/office/powerpoint/2010/main" val="2664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7392AC-6F94-8047-98B9-AA5BABFA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8251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F12F7E-0B0A-CC4E-9535-916E739137A0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754655-5EDD-7547-8B96-C3B4EC4584FA}"/>
              </a:ext>
            </a:extLst>
          </p:cNvPr>
          <p:cNvSpPr/>
          <p:nvPr/>
        </p:nvSpPr>
        <p:spPr>
          <a:xfrm>
            <a:off x="8491993" y="803082"/>
            <a:ext cx="652008" cy="182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B56F4-A6BE-6248-8B3F-E42855D7D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01" y="3633702"/>
            <a:ext cx="2600076" cy="2720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5F13B-73CC-8D47-971E-7C7343DAC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01" y="2934031"/>
            <a:ext cx="2544417" cy="640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68DE7-CCDE-6B44-ADFF-0CE240D93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513" y="2934031"/>
            <a:ext cx="4407590" cy="35747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CDCAB5-D95F-3445-BAEB-5E22BBAC0EA4}"/>
              </a:ext>
            </a:extLst>
          </p:cNvPr>
          <p:cNvSpPr txBox="1"/>
          <p:nvPr/>
        </p:nvSpPr>
        <p:spPr>
          <a:xfrm>
            <a:off x="4872091" y="6571303"/>
            <a:ext cx="3619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https://</a:t>
            </a:r>
            <a:r>
              <a:rPr lang="en-US" sz="10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twitter.com</a:t>
            </a:r>
            <a:r>
              <a:rPr lang="en-US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/</a:t>
            </a:r>
            <a:r>
              <a:rPr lang="en-US" sz="10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emmanuelmacron</a:t>
            </a:r>
            <a:r>
              <a:rPr lang="en-US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/status/1164617008962527232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71D9F0-BA5D-784F-901C-41644E891A8A}"/>
              </a:ext>
            </a:extLst>
          </p:cNvPr>
          <p:cNvSpPr txBox="1"/>
          <p:nvPr/>
        </p:nvSpPr>
        <p:spPr>
          <a:xfrm>
            <a:off x="670691" y="6432831"/>
            <a:ext cx="3102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https://</a:t>
            </a:r>
            <a:r>
              <a:rPr lang="en-US" sz="10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www.bbc.com</a:t>
            </a:r>
            <a:r>
              <a:rPr lang="en-US" sz="1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/news/world-latin-america-49415973</a:t>
            </a:r>
          </a:p>
        </p:txBody>
      </p:sp>
    </p:spTree>
    <p:extLst>
      <p:ext uri="{BB962C8B-B14F-4D97-AF65-F5344CB8AC3E}">
        <p14:creationId xmlns:p14="http://schemas.microsoft.com/office/powerpoint/2010/main" val="73733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1E0C2B-541C-2449-A286-E6E1E926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0C8C16-4338-3843-B226-A07D6DA67CA1}"/>
              </a:ext>
            </a:extLst>
          </p:cNvPr>
          <p:cNvSpPr/>
          <p:nvPr/>
        </p:nvSpPr>
        <p:spPr>
          <a:xfrm>
            <a:off x="8491993" y="803082"/>
            <a:ext cx="652008" cy="182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3E96B-CDE8-A34E-ACCD-337B3AF776BB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26ED1-1E37-6042-8839-C7F28675E25A}"/>
              </a:ext>
            </a:extLst>
          </p:cNvPr>
          <p:cNvSpPr txBox="1"/>
          <p:nvPr/>
        </p:nvSpPr>
        <p:spPr>
          <a:xfrm>
            <a:off x="355727" y="3111098"/>
            <a:ext cx="865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VIIRS era</a:t>
            </a:r>
          </a:p>
        </p:txBody>
      </p:sp>
    </p:spTree>
    <p:extLst>
      <p:ext uri="{BB962C8B-B14F-4D97-AF65-F5344CB8AC3E}">
        <p14:creationId xmlns:p14="http://schemas.microsoft.com/office/powerpoint/2010/main" val="310457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A3E99-4FDA-934C-9152-A8B498E3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F1796C-2211-2F46-B724-6F7C25A87F4C}"/>
              </a:ext>
            </a:extLst>
          </p:cNvPr>
          <p:cNvSpPr/>
          <p:nvPr/>
        </p:nvSpPr>
        <p:spPr>
          <a:xfrm>
            <a:off x="8491993" y="803082"/>
            <a:ext cx="652008" cy="182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E2E5FC-25A6-8941-ACBF-CBD27A290ABC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4BDBC-B505-F544-A95D-8DF20843A427}"/>
              </a:ext>
            </a:extLst>
          </p:cNvPr>
          <p:cNvSpPr txBox="1"/>
          <p:nvPr/>
        </p:nvSpPr>
        <p:spPr>
          <a:xfrm>
            <a:off x="355727" y="3111098"/>
            <a:ext cx="865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MODIS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Amazon droughts of 2005, 2007, 2010</a:t>
            </a:r>
          </a:p>
        </p:txBody>
      </p:sp>
    </p:spTree>
    <p:extLst>
      <p:ext uri="{BB962C8B-B14F-4D97-AF65-F5344CB8AC3E}">
        <p14:creationId xmlns:p14="http://schemas.microsoft.com/office/powerpoint/2010/main" val="3479050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C408B-ECAA-8940-8498-4047607C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E5BF16-0954-B344-9713-7BE4D78E3C30}"/>
              </a:ext>
            </a:extLst>
          </p:cNvPr>
          <p:cNvSpPr/>
          <p:nvPr/>
        </p:nvSpPr>
        <p:spPr>
          <a:xfrm>
            <a:off x="8491993" y="803082"/>
            <a:ext cx="652008" cy="182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81166-6AC7-664C-A560-C98C4741092E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8B9-BD21-2E40-A86B-339D3D82A99C}"/>
              </a:ext>
            </a:extLst>
          </p:cNvPr>
          <p:cNvSpPr txBox="1"/>
          <p:nvPr/>
        </p:nvSpPr>
        <p:spPr>
          <a:xfrm>
            <a:off x="355727" y="3111098"/>
            <a:ext cx="865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GFED era</a:t>
            </a:r>
          </a:p>
        </p:txBody>
      </p:sp>
    </p:spTree>
    <p:extLst>
      <p:ext uri="{BB962C8B-B14F-4D97-AF65-F5344CB8AC3E}">
        <p14:creationId xmlns:p14="http://schemas.microsoft.com/office/powerpoint/2010/main" val="79010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90CAD-9234-474F-992A-02146320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B6057A-141F-804C-80DC-0A2902746169}"/>
              </a:ext>
            </a:extLst>
          </p:cNvPr>
          <p:cNvSpPr/>
          <p:nvPr/>
        </p:nvSpPr>
        <p:spPr>
          <a:xfrm>
            <a:off x="8491993" y="803082"/>
            <a:ext cx="652008" cy="182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C2351-A0F9-7D4C-996C-F188FE0D4273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AA73E-3FCE-434A-B606-01A733C829F0}"/>
              </a:ext>
            </a:extLst>
          </p:cNvPr>
          <p:cNvSpPr txBox="1"/>
          <p:nvPr/>
        </p:nvSpPr>
        <p:spPr>
          <a:xfrm>
            <a:off x="355727" y="3111098"/>
            <a:ext cx="865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Full “observational evidence”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Based on satellite data since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Before 1997 extension based on visibility (Van </a:t>
            </a:r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Marle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022217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F510E-A9DC-FF4A-897A-49E76AFEB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B853B9-3DF4-D14B-819D-0B75387D1011}"/>
              </a:ext>
            </a:extLst>
          </p:cNvPr>
          <p:cNvSpPr/>
          <p:nvPr/>
        </p:nvSpPr>
        <p:spPr>
          <a:xfrm>
            <a:off x="0" y="2934031"/>
            <a:ext cx="9144000" cy="304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99BFC-7A7F-2C41-8D17-C6EBBF881C18}"/>
              </a:ext>
            </a:extLst>
          </p:cNvPr>
          <p:cNvSpPr txBox="1"/>
          <p:nvPr/>
        </p:nvSpPr>
        <p:spPr>
          <a:xfrm>
            <a:off x="355727" y="3111098"/>
            <a:ext cx="86551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Full “observational evidence”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Based on satellite data since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Before 1997 extension based on visibility (Van </a:t>
            </a:r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Marle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Close link with deforestation rates, except for drought years (2005, 2007,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was not unprecedented, but it did signal the impact of increased deforestation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Numbers are substantial; 2019 emissions comparable to those from global aviation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Future fire activity depends on both socio-economic decisions and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Long time series matter for perspective!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798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246732-41A1-3B4E-975F-8C0035B8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8753"/>
            <a:ext cx="9144000" cy="92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4AAE67-DE9E-804D-AC0D-F6D9D073DAAF}"/>
              </a:ext>
            </a:extLst>
          </p:cNvPr>
          <p:cNvSpPr txBox="1"/>
          <p:nvPr/>
        </p:nvSpPr>
        <p:spPr>
          <a:xfrm>
            <a:off x="244409" y="6333435"/>
            <a:ext cx="865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Randerson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 (2012, JGR-B); Giglio et al. (2013, JGR-B)</a:t>
            </a:r>
          </a:p>
        </p:txBody>
      </p:sp>
    </p:spTree>
    <p:extLst>
      <p:ext uri="{BB962C8B-B14F-4D97-AF65-F5344CB8AC3E}">
        <p14:creationId xmlns:p14="http://schemas.microsoft.com/office/powerpoint/2010/main" val="1187428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97D04-5A57-954D-B3CB-627CC167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825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31F53-7C97-2E4A-A2D8-BF6EB74F49F0}"/>
              </a:ext>
            </a:extLst>
          </p:cNvPr>
          <p:cNvSpPr txBox="1"/>
          <p:nvPr/>
        </p:nvSpPr>
        <p:spPr>
          <a:xfrm>
            <a:off x="488819" y="5703224"/>
            <a:ext cx="865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GFED era</a:t>
            </a:r>
          </a:p>
        </p:txBody>
      </p:sp>
    </p:spTree>
    <p:extLst>
      <p:ext uri="{BB962C8B-B14F-4D97-AF65-F5344CB8AC3E}">
        <p14:creationId xmlns:p14="http://schemas.microsoft.com/office/powerpoint/2010/main" val="2374174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EECFE-0971-544C-96C7-2B09AEF7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36403" cy="5820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BB10A2-4709-E64A-9EA3-6AD84C3C9187}"/>
              </a:ext>
            </a:extLst>
          </p:cNvPr>
          <p:cNvSpPr txBox="1"/>
          <p:nvPr/>
        </p:nvSpPr>
        <p:spPr>
          <a:xfrm>
            <a:off x="488819" y="5703224"/>
            <a:ext cx="8655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GFED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Pre-GFED based on Landsat burned area (Stocks et al., 2002; </a:t>
            </a:r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Kasischke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al., 2002)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Gradual increase related to warming with more lightning being a key factor (</a:t>
            </a:r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Veraverbeke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al., 2017, Nature 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9404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FFB65-177A-4044-A5DD-15EC440C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909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1837D-5141-984E-AA4C-29A56343B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60"/>
            <a:ext cx="9144000" cy="47331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8EDB340-D272-4540-9E6F-100F5CF9D1F3}"/>
              </a:ext>
            </a:extLst>
          </p:cNvPr>
          <p:cNvSpPr/>
          <p:nvPr/>
        </p:nvSpPr>
        <p:spPr>
          <a:xfrm>
            <a:off x="6958717" y="1082702"/>
            <a:ext cx="1486894" cy="6122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613993-5581-A94E-9A68-DBFCF03B1065}"/>
              </a:ext>
            </a:extLst>
          </p:cNvPr>
          <p:cNvSpPr/>
          <p:nvPr/>
        </p:nvSpPr>
        <p:spPr>
          <a:xfrm>
            <a:off x="6967993" y="2948333"/>
            <a:ext cx="734171" cy="344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DDD3C0-35FF-A54A-8EA5-EDBD5BDBB17D}"/>
              </a:ext>
            </a:extLst>
          </p:cNvPr>
          <p:cNvSpPr/>
          <p:nvPr/>
        </p:nvSpPr>
        <p:spPr>
          <a:xfrm>
            <a:off x="8142136" y="3543357"/>
            <a:ext cx="365760" cy="480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3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AD5919-747C-F348-B30B-CB563476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6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69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AD5919-747C-F348-B30B-CB5634761C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9144000" cy="6674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6CE3D-3BAD-124F-B2E0-E4B99326ECB9}"/>
              </a:ext>
            </a:extLst>
          </p:cNvPr>
          <p:cNvSpPr txBox="1"/>
          <p:nvPr/>
        </p:nvSpPr>
        <p:spPr>
          <a:xfrm>
            <a:off x="1177839" y="296338"/>
            <a:ext cx="4997580" cy="461665"/>
          </a:xfrm>
          <a:prstGeom prst="rect">
            <a:avLst/>
          </a:prstGeom>
          <a:solidFill>
            <a:schemeClr val="bg1"/>
          </a:solidFill>
          <a:ln w="63500" cap="rnd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unprecedented in the Arctic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410CB-B797-984A-A86A-186F95C60725}"/>
              </a:ext>
            </a:extLst>
          </p:cNvPr>
          <p:cNvSpPr txBox="1"/>
          <p:nvPr/>
        </p:nvSpPr>
        <p:spPr>
          <a:xfrm>
            <a:off x="1177839" y="4662928"/>
            <a:ext cx="6701904" cy="461665"/>
          </a:xfrm>
          <a:prstGeom prst="rect">
            <a:avLst/>
          </a:prstGeom>
          <a:solidFill>
            <a:schemeClr val="bg1"/>
          </a:solidFill>
          <a:ln w="63500" cap="rnd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unprecedented in SE Australia’s forests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C46B4-C229-9A45-A44A-EA6AE39C397D}"/>
              </a:ext>
            </a:extLst>
          </p:cNvPr>
          <p:cNvSpPr txBox="1"/>
          <p:nvPr/>
        </p:nvSpPr>
        <p:spPr>
          <a:xfrm>
            <a:off x="1177839" y="2435374"/>
            <a:ext cx="7043810" cy="461665"/>
          </a:xfrm>
          <a:prstGeom prst="rect">
            <a:avLst/>
          </a:prstGeom>
          <a:solidFill>
            <a:schemeClr val="bg1"/>
          </a:solidFill>
          <a:ln w="63500" cap="rnd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one of the largest ENSO-neutral fire years</a:t>
            </a:r>
          </a:p>
        </p:txBody>
      </p:sp>
    </p:spTree>
    <p:extLst>
      <p:ext uri="{BB962C8B-B14F-4D97-AF65-F5344CB8AC3E}">
        <p14:creationId xmlns:p14="http://schemas.microsoft.com/office/powerpoint/2010/main" val="143348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4F85BF-7690-9340-ABA3-1939BDFB3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92B4E-8919-DD46-8880-8EE63B272E01}"/>
              </a:ext>
            </a:extLst>
          </p:cNvPr>
          <p:cNvSpPr txBox="1"/>
          <p:nvPr/>
        </p:nvSpPr>
        <p:spPr>
          <a:xfrm>
            <a:off x="5084674" y="1854793"/>
            <a:ext cx="4774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Giglio et al. (2013);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Andela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&amp; Van der Werf (2014); </a:t>
            </a:r>
          </a:p>
          <a:p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Doerr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&amp;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Santin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(2016); 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Andela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619860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B8D4F2-F8BE-9E42-AE13-27B8EE066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67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1BEB36-5450-8F46-A7AF-161326659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7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4EA23D-BFC3-6C48-9CE8-BCEDBF6FB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05" y="4118776"/>
            <a:ext cx="1974905" cy="1316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E73EB-954F-F84F-AAAD-A19A98D9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98" y="1871348"/>
            <a:ext cx="1940118" cy="1093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603D8-8422-3549-97D2-6B86FD4C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938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5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CD1F-F7EB-E24C-9CEC-CD36864D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28EC-1B8C-C04C-A543-3E7249FE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137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Pyrogeography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has been changing and will continue to do so: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Savanna fires are decreasing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Forest fires on the rise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Length of fire records matters 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given that fires are highly variable from year to year; trends become clearer when considering several decades</a:t>
            </a:r>
          </a:p>
          <a:p>
            <a:endParaRPr lang="en-US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2019 was exceptional because </a:t>
            </a:r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multiple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key fire regions had higher-than-average fire emissions in the same year, with the Arctic circle and Australia having unprecedented fire years</a:t>
            </a:r>
          </a:p>
          <a:p>
            <a:endParaRPr lang="en-US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#</a:t>
            </a:r>
            <a:r>
              <a:rPr lang="en-US" i="1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Flyless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; let’s continue to see each other online when possible, keeping our CO</a:t>
            </a:r>
            <a:r>
              <a:rPr lang="en-US" baseline="-250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emissions low and our credibility high!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79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CD1F-F7EB-E24C-9CEC-CD36864D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28EC-1B8C-C04C-A543-3E7249FE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137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Pyrogeography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has been changing and will continue to do so: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Savanna fires are decreasing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Forest fires on the rise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Length of fire records matters 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given that fires are highly variable from year to year; trends become clearer when considering several decades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2019 was exceptional because </a:t>
            </a:r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multiple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key fire regions had higher-than-average fire emissions in the same year, with the Arctic circle and Australia having unprecedented fire years</a:t>
            </a:r>
          </a:p>
          <a:p>
            <a:endParaRPr lang="en-US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#</a:t>
            </a:r>
            <a:r>
              <a:rPr lang="en-US" i="1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Flyless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; let’s continue to see each other online when possible, keeping our CO</a:t>
            </a:r>
            <a:r>
              <a:rPr lang="en-US" baseline="-250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emissions low and our credibility high!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835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CD1F-F7EB-E24C-9CEC-CD36864D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28EC-1B8C-C04C-A543-3E7249FE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137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Pyrogeography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has been changing and will continue to do so: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Savanna fires are decreasing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Forest fires on the rise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Length of fire records matters 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given that fires are highly variable from year to year; trends become clearer when considering several decades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was exceptional because </a:t>
            </a:r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multiple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key fire regions had higher-than-average fire emissions in the same year, with the Arctic circle and Australia having unprecedented fire years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#</a:t>
            </a:r>
            <a:r>
              <a:rPr lang="en-US" i="1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Flyless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; let’s continue to see each other online when possible, keeping our CO</a:t>
            </a:r>
            <a:r>
              <a:rPr lang="en-US" baseline="-250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emissions low and our credibility high!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2630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CD1F-F7EB-E24C-9CEC-CD36864D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28EC-1B8C-C04C-A543-3E7249FE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137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Pyrogeography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has been changing and will continue to do so: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Savanna fires are decreasing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Forest fires on the rise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Length of fire records matters 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given that fires are highly variable from year to year; trends become clearer when considering several decades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2019 was exceptional because </a:t>
            </a:r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multiple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key fire regions had higher-than-average fire emissions in the same year, with the Arctic circle and Australia having unprecedented fire years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#</a:t>
            </a:r>
            <a:r>
              <a:rPr lang="en-US" i="1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Flyless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; let’s continue to see each other online </a:t>
            </a:r>
            <a:r>
              <a:rPr lang="en-US">
                <a:latin typeface="Gill Sans Light" panose="020B0302020104020203" pitchFamily="34" charset="-79"/>
                <a:cs typeface="Gill Sans Light" panose="020B0302020104020203" pitchFamily="34" charset="-79"/>
              </a:rPr>
              <a:t>when possible, 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keeping our CO</a:t>
            </a:r>
            <a:r>
              <a:rPr lang="en-US" baseline="-25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</a:t>
            </a: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emissions low and our credibility high!</a:t>
            </a:r>
          </a:p>
          <a:p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174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67608-89CD-084B-A133-5F489E64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A9C66-484E-D640-AED3-D7BB75D5B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35731-BE92-834F-A4F7-13F609FD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982C6-04A3-814F-8580-55B40426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F6710-A5CE-D043-A8F8-A5DB8E95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2D1BAA-22E8-354B-9FEB-D7B88FAB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4733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FD4EF-93BE-0C45-9985-374C541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6FF6E-3AE2-504B-95F2-571693609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130300"/>
            <a:ext cx="5499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28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11302</TotalTime>
  <Words>873</Words>
  <Application>Microsoft Macintosh PowerPoint</Application>
  <PresentationFormat>On-screen Show (4:3)</PresentationFormat>
  <Paragraphs>82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Gill Sans Light</vt:lpstr>
      <vt:lpstr>Office Theme</vt:lpstr>
      <vt:lpstr>Fire - climate interactions in a warming world The extreme 2019 fire year in 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Summary</vt:lpstr>
      <vt:lpstr>Summary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Guido van der Werf</cp:lastModifiedBy>
  <cp:revision>51</cp:revision>
  <cp:lastPrinted>2020-05-04T15:18:17Z</cp:lastPrinted>
  <dcterms:created xsi:type="dcterms:W3CDTF">2020-04-28T12:04:39Z</dcterms:created>
  <dcterms:modified xsi:type="dcterms:W3CDTF">2020-05-06T14:54:05Z</dcterms:modified>
  <cp:category/>
</cp:coreProperties>
</file>